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5" r:id="rId9"/>
    <p:sldId id="262" r:id="rId10"/>
    <p:sldId id="267" r:id="rId11"/>
    <p:sldId id="264" r:id="rId12"/>
    <p:sldId id="266" r:id="rId13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1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BB279B6-03F3-B72C-10CC-F3AE6C2BC3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335BE1-6EB4-4580-ABA7-6C5B34E6FA79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9464BDE-8803-F175-9861-62B62E6637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C68E94E-B2DF-4CEF-EDD7-65255FEBF9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9951AE-FAC3-403D-87D5-00ED78F86C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2715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921081B-805C-7827-6B92-B0872D0D59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335BE1-6EB4-4580-ABA7-6C5B34E6FA79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C1467E4-18B4-52DF-D924-586DEC0C42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4903E4F-0108-1F66-AF41-56918873A4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9951AE-FAC3-403D-87D5-00ED78F86C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875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3A51A8F-EDD5-49F8-96E1-6B4E915927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335BE1-6EB4-4580-ABA7-6C5B34E6FA79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5E99E30-819A-D912-4B32-20AD5F07B7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0827260-E021-C1B0-68E3-50F22CF8EF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9951AE-FAC3-403D-87D5-00ED78F86C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783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709D947-EC61-2DD8-DAD7-79F9600652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335BE1-6EB4-4580-ABA7-6C5B34E6FA79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C7528E6-6A9C-EE25-1D0B-9644258582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9113A9A-25D6-D328-6577-9F0D3F3820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9951AE-FAC3-403D-87D5-00ED78F86C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724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1F43182-709C-D131-3EE2-0AF418F884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335BE1-6EB4-4580-ABA7-6C5B34E6FA79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31ADECC-B2C8-19A7-49F6-A60C2DB832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F225A7D-CAF8-6D8C-DABB-B00CFA6BB2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9951AE-FAC3-403D-87D5-00ED78F86C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974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7E0300-E231-E7B4-DB4F-D216D9B797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335BE1-6EB4-4580-ABA7-6C5B34E6FA79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694C7D-39F8-6316-499A-991F56C689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62DBB1-C1C2-0A0A-D288-538091C558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9951AE-FAC3-403D-87D5-00ED78F86C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9468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2BF2273-4B48-A896-A2D1-C8AB4932E4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335BE1-6EB4-4580-ABA7-6C5B34E6FA79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CCBC45C-2F2E-A6EC-9760-357BB2506C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D01BA81-610C-D1DC-B5AB-1C32D21289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9951AE-FAC3-403D-87D5-00ED78F86C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6990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F71FBFE-78EE-39DF-383F-0F76405D49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335BE1-6EB4-4580-ABA7-6C5B34E6FA79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350501D-294D-3913-B8C3-60D809C24A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35DF37E-DFDB-FACF-CCCD-DDC53743AE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9951AE-FAC3-403D-87D5-00ED78F86C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834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54A06D3-B13A-3C73-40F5-9B5DFD6F57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335BE1-6EB4-4580-ABA7-6C5B34E6FA79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1327622-BA0A-D298-C805-E5AB1A5123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5D5D2B4-BC8E-AD3F-82B0-3C999E83F6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9951AE-FAC3-403D-87D5-00ED78F86C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146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F4474F-514E-C7AA-F4DC-B73A7C4DCE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335BE1-6EB4-4580-ABA7-6C5B34E6FA79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D14EAA-3BC0-F64E-DC99-2305252EE7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787617-C953-8353-CD57-2F88D7033C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9951AE-FAC3-403D-87D5-00ED78F86C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751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E6A4A8-E307-96A5-6C86-5A3A93245D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335BE1-6EB4-4580-ABA7-6C5B34E6FA79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6C6776-EB07-839A-703E-9AA52FA4F5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1D3918-0E3C-295B-43BD-90F3A37CF7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9951AE-FAC3-403D-87D5-00ED78F86C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5809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9900"/>
            </a:gs>
            <a:gs pos="50000">
              <a:srgbClr val="FFFF00"/>
            </a:gs>
            <a:gs pos="100000">
              <a:srgbClr val="0099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D623C56-89EC-6314-62F5-962CA6487E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6E0FC5B-034D-19C8-8C9A-902D0DD110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2DA9232-ACB5-86F8-2D0B-C2FE13E80E2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fld id="{A1335BE1-6EB4-4580-ABA7-6C5B34E6FA79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4C96CAA-5445-CCD5-284E-BC6D670FA8A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F260E3F-0DBB-D0CC-DB33-2FA94E43B55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E09951AE-FAC3-403D-87D5-00ED78F86C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6258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microsoft.com/office/2007/relationships/hdphoto" Target="../media/hdphoto1.wdp"/><Relationship Id="rId7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g"/><Relationship Id="rId4" Type="http://schemas.openxmlformats.org/officeDocument/2006/relationships/image" Target="../media/image8.jpeg"/><Relationship Id="rId9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microsoft.com/office/2007/relationships/hdphoto" Target="../media/hdphoto3.wdp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microsoft.com/office/2007/relationships/hdphoto" Target="../media/hdphoto2.wdp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DCD856-3F6E-7071-66BB-8E57942FED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4873" y="205374"/>
            <a:ext cx="10363200" cy="1013826"/>
          </a:xfrm>
          <a:solidFill>
            <a:srgbClr val="92D050"/>
          </a:solidFill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г. Москва </a:t>
            </a:r>
            <a:br>
              <a:rPr lang="ru-RU" sz="28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ИРО. Отдел содержания образования</a:t>
            </a:r>
            <a:r>
              <a:rPr lang="ru-RU" sz="18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9A3BA2C-4C91-21A7-5ED0-A2C91C3A03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9021" y="1347536"/>
            <a:ext cx="11069052" cy="1624264"/>
          </a:xfrm>
        </p:spPr>
        <p:txBody>
          <a:bodyPr/>
          <a:lstStyle/>
          <a:p>
            <a:r>
              <a:rPr lang="ru-RU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«Эффективные формы организации обучения русскому языку на уроках и во внеурочной деятельности» (09.04.2024)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1D27CD-EFDF-A0C0-4FA5-97DE459FFAB4}"/>
              </a:ext>
            </a:extLst>
          </p:cNvPr>
          <p:cNvSpPr txBox="1"/>
          <p:nvPr/>
        </p:nvSpPr>
        <p:spPr>
          <a:xfrm>
            <a:off x="601232" y="3862139"/>
            <a:ext cx="104213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выступления: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О методических приёмах  мотивации  успешной  речевой деятельности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уроках русского языка  в условиях  обновлённых ФОП»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13DAA4-C327-0337-B822-7E0AC9169501}"/>
              </a:ext>
            </a:extLst>
          </p:cNvPr>
          <p:cNvSpPr txBox="1"/>
          <p:nvPr/>
        </p:nvSpPr>
        <p:spPr>
          <a:xfrm>
            <a:off x="1535399" y="5768142"/>
            <a:ext cx="94821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Докладчик: Арлова Алефтина Петровна, учитель русского языка и литературы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МБОУ « Лицей Климовска» Г.о. Подольск</a:t>
            </a:r>
          </a:p>
        </p:txBody>
      </p:sp>
    </p:spTree>
    <p:extLst>
      <p:ext uri="{BB962C8B-B14F-4D97-AF65-F5344CB8AC3E}">
        <p14:creationId xmlns:p14="http://schemas.microsoft.com/office/powerpoint/2010/main" val="13374945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AECCFB-7697-EA36-1246-A35015702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разработки ( пособия)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9B9C9C-2A45-FC37-5C1F-7625E65A3C5C}"/>
              </a:ext>
            </a:extLst>
          </p:cNvPr>
          <p:cNvSpPr txBox="1"/>
          <p:nvPr/>
        </p:nvSpPr>
        <p:spPr>
          <a:xfrm>
            <a:off x="1443790" y="1152950"/>
            <a:ext cx="9541042" cy="503060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Тематическая рабочая тетрадь по русскому языку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«ОРВИ» 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1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sz="1800" b="1" u="sng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1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бучаем, </a:t>
            </a:r>
            <a:r>
              <a:rPr lang="ru-RU" sz="1800" b="1" u="sng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</a:t>
            </a:r>
            <a:r>
              <a:rPr lang="ru-RU" sz="1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азвиваем, </a:t>
            </a:r>
            <a:r>
              <a:rPr lang="ru-RU" sz="1800" b="1" u="sng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1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оспитываем </a:t>
            </a:r>
            <a:r>
              <a:rPr lang="ru-RU" sz="1800" b="1" u="sng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sz="1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нтерес)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для обучающихся 5- 6 классов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(пособие)</a:t>
            </a:r>
          </a:p>
          <a:p>
            <a:pPr algn="ctr">
              <a:lnSpc>
                <a:spcPct val="115000"/>
              </a:lnSpc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Содержание</a:t>
            </a:r>
          </a:p>
          <a:p>
            <a:pPr algn="ctr">
              <a:lnSpc>
                <a:spcPct val="115000"/>
              </a:lnSpc>
            </a:pPr>
            <a:endParaRPr lang="ru-RU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endParaRPr lang="ru-RU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endParaRPr lang="ru-RU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/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/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/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1247DC-E24E-5509-39E5-2A9DA9FCE8C1}"/>
              </a:ext>
            </a:extLst>
          </p:cNvPr>
          <p:cNvSpPr txBox="1"/>
          <p:nvPr/>
        </p:nvSpPr>
        <p:spPr>
          <a:xfrm>
            <a:off x="6716341" y="3117459"/>
            <a:ext cx="3922869" cy="2296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9. Театр.                    </a:t>
            </a:r>
          </a:p>
          <a:p>
            <a:pPr algn="just">
              <a:lnSpc>
                <a:spcPct val="115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10. Живопись.       </a:t>
            </a:r>
          </a:p>
          <a:p>
            <a:pPr algn="just">
              <a:lnSpc>
                <a:spcPct val="115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11. Туристические магниты России.</a:t>
            </a:r>
          </a:p>
          <a:p>
            <a:pPr algn="just">
              <a:lnSpc>
                <a:spcPct val="115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12. Семья.                  </a:t>
            </a:r>
          </a:p>
          <a:p>
            <a:pPr algn="just">
              <a:lnSpc>
                <a:spcPct val="115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13. Спорт.            </a:t>
            </a:r>
          </a:p>
          <a:p>
            <a:pPr algn="just">
              <a:lnSpc>
                <a:spcPct val="115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14. Шоппинг за орфограммой.             </a:t>
            </a:r>
          </a:p>
          <a:p>
            <a:pPr algn="just">
              <a:lnSpc>
                <a:spcPct val="115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15. Хобби.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2815A4-EDAD-2E15-B296-6B121431E96B}"/>
              </a:ext>
            </a:extLst>
          </p:cNvPr>
          <p:cNvSpPr txBox="1"/>
          <p:nvPr/>
        </p:nvSpPr>
        <p:spPr>
          <a:xfrm>
            <a:off x="2652964" y="3249806"/>
            <a:ext cx="3717756" cy="293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1.Азбука здоровья.  </a:t>
            </a:r>
          </a:p>
          <a:p>
            <a:pPr algn="just">
              <a:lnSpc>
                <a:spcPct val="115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2.Профессии.  </a:t>
            </a:r>
          </a:p>
          <a:p>
            <a:pPr algn="just">
              <a:lnSpc>
                <a:spcPct val="115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Моя многонациональная Родина.     </a:t>
            </a:r>
          </a:p>
          <a:p>
            <a:pPr algn="just">
              <a:lnSpc>
                <a:spcPct val="115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История Великой Отечественной войны: события и люди.</a:t>
            </a:r>
          </a:p>
          <a:p>
            <a:pPr algn="just">
              <a:lnSpc>
                <a:spcPct val="115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5.Музыкальные инструменты.</a:t>
            </a:r>
          </a:p>
          <a:p>
            <a:pPr algn="just">
              <a:lnSpc>
                <a:spcPct val="115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6.Деревня.   </a:t>
            </a:r>
          </a:p>
          <a:p>
            <a:pPr algn="just">
              <a:lnSpc>
                <a:spcPct val="115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7. Сад и огород.   </a:t>
            </a:r>
          </a:p>
          <a:p>
            <a:pPr algn="just">
              <a:lnSpc>
                <a:spcPct val="115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8.Природа.          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4EB4F31-C681-A6B4-2592-08C8480BF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604" y="1442353"/>
            <a:ext cx="1238095" cy="108571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3461F72-1A3B-1381-05D3-AF16BF8E7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8303" y="1728350"/>
            <a:ext cx="1342857" cy="10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5334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D6E0A33-2B92-4FD1-0705-9511E217D079}"/>
              </a:ext>
            </a:extLst>
          </p:cNvPr>
          <p:cNvSpPr txBox="1"/>
          <p:nvPr/>
        </p:nvSpPr>
        <p:spPr>
          <a:xfrm>
            <a:off x="134353" y="216568"/>
            <a:ext cx="11923294" cy="9171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Индивидуально- дифференцированная</a:t>
            </a:r>
            <a:r>
              <a:rPr lang="ru-RU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(по выбору учащихся)  работа по теме: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 Обособление причастий  и деепричастий» (балльная система оценивания)</a:t>
            </a:r>
          </a:p>
          <a:p>
            <a:pPr algn="ctr"/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Вариант №1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1.Запишите  предложение с причастным  оборотом, расставьте     знаки препинания, графически выделите     оборот и главное слово.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(0,5 балла)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А) Горы ещё не освещённые солнцем выделялись на посветлевшем небе.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Б) Светит лампа в избе укромной освещая осенний мрак.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2. Выпишите одно предложение, расставьте знаки препинания, графически объясните отсутствие      или наличие запятой перед  союзом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 (1 балл)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А) Увидев меня она отшатнулась на седле и нахмурившись затянула поводья. 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Б). Дрожа от холода  и брезгливо пожимаясь Егорушка стащил с себя  промокшее пальто. 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3.Запишите одно из предложений, распространив  одиночное причастие и поставив полученный причастный оборот в 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позицию обособления 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(1балл)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  А). Испугавшийся ребёнок заплакал.    Б). Слышен шум падающей воды.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4.Замените  одно из  наречий фразеологизмом, произошедшим из деепричастного оборота, запишите с ним  предложение 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(1 балл)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А). Быстро.          Б).  Безрезультатно.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5.Найдите  грамматическую ошибку в предложении, исправьте её и запишите полученное предложение, расставив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знаки препинания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(0,5 балла)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А). Выходя из троллейбуса, дверь внезапно захлопнулась. Б). Объезжая поля колосилась рожь.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6. Выполните синтаксический разбор одного из предложений, расставив знаки препинания.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А). Раскалённые угольки с треском выпрыгивали из костра  и описав в 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воздухе искристую дугу падали за нами. 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балл)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   Б). Лось выбежал на опушку заросшую кустарником.     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(0,5 балла)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14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Система оценивания: </a:t>
            </a:r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 2-".х баллов  -  «3»,  с 3,5 баллов  -  «4»,  с 4,5 баллов  -  «5»</a:t>
            </a:r>
          </a:p>
          <a:p>
            <a:endParaRPr lang="ru-RU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306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84F6A67-81F6-7ADB-EA01-2CA7DFB2AD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малой удачи начинается успех!</a:t>
            </a:r>
            <a:r>
              <a:rPr lang="ru-RU" altLang="ru-RU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4EE1EA-9AC2-DA9E-8EE2-C7157FA8A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6958" y="1417638"/>
            <a:ext cx="2641709" cy="251706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4173FE8-7C30-50FA-DC0B-AF152F0AE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638" y="4128292"/>
            <a:ext cx="6748723" cy="241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336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3ABB0E4-CF1C-A8B2-137E-DFD4794B3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631" y="333311"/>
            <a:ext cx="7846232" cy="99373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575D71-4F4F-D047-7F46-8251B2768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446" y="1949116"/>
            <a:ext cx="4452670" cy="295976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7DAB0FD-3F12-3975-C804-C071F80ED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4039" y="3429000"/>
            <a:ext cx="5597450" cy="277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62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BC8F4F-53D2-E6A8-C3E2-99BE54E44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832" y="282996"/>
            <a:ext cx="10972800" cy="1143000"/>
          </a:xfrm>
        </p:spPr>
        <p:txBody>
          <a:bodyPr/>
          <a:lstStyle/>
          <a:p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мотивация?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B625EC-B687-C504-9D08-50C03E443C3F}"/>
              </a:ext>
            </a:extLst>
          </p:cNvPr>
          <p:cNvSpPr txBox="1"/>
          <p:nvPr/>
        </p:nvSpPr>
        <p:spPr>
          <a:xfrm>
            <a:off x="240632" y="1249196"/>
            <a:ext cx="11634536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Слово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«мотивация»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произошло от слова «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muvere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что значит на латыни «двигать».</a:t>
            </a:r>
          </a:p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Мотивация</a:t>
            </a:r>
            <a:r>
              <a:rPr lang="ru-RU" dirty="0"/>
              <a:t> – это сила, которая побуждает человека к действию для достижения определенной цели.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Мотивация</a:t>
            </a:r>
            <a:r>
              <a:rPr lang="ru-RU" dirty="0"/>
              <a:t> – это побуждение к действию.</a:t>
            </a:r>
          </a:p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Мотивация </a:t>
            </a:r>
            <a:r>
              <a:rPr lang="ru-RU" dirty="0"/>
              <a:t>– это совокупность побуждающих факторов, заставляющих человека действовать.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1E0841-78ED-11F2-B222-B8BA074B2F81}"/>
              </a:ext>
            </a:extLst>
          </p:cNvPr>
          <p:cNvSpPr txBox="1"/>
          <p:nvPr/>
        </p:nvSpPr>
        <p:spPr>
          <a:xfrm>
            <a:off x="2792308" y="2877439"/>
            <a:ext cx="60728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видов мотивации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E89F88-63D7-78B0-0D24-DD66688ACED0}"/>
              </a:ext>
            </a:extLst>
          </p:cNvPr>
          <p:cNvSpPr txBox="1"/>
          <p:nvPr/>
        </p:nvSpPr>
        <p:spPr>
          <a:xfrm>
            <a:off x="4476777" y="3607784"/>
            <a:ext cx="265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Внешняя </a:t>
            </a:r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dirty="0"/>
              <a:t>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внутренняя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006574-A312-BBE0-8A53-452FD770A696}"/>
              </a:ext>
            </a:extLst>
          </p:cNvPr>
          <p:cNvSpPr txBox="1"/>
          <p:nvPr/>
        </p:nvSpPr>
        <p:spPr>
          <a:xfrm>
            <a:off x="4355333" y="4145144"/>
            <a:ext cx="289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Позитивная </a:t>
            </a:r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dirty="0"/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негативная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61B0A4-AC90-1528-F5C9-C26812A897A6}"/>
              </a:ext>
            </a:extLst>
          </p:cNvPr>
          <p:cNvSpPr txBox="1"/>
          <p:nvPr/>
        </p:nvSpPr>
        <p:spPr>
          <a:xfrm>
            <a:off x="478234" y="4682504"/>
            <a:ext cx="110329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Учебная мотивация </a:t>
            </a:r>
            <a:r>
              <a:rPr lang="ru-RU" dirty="0"/>
              <a:t>—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процесс, который запускает, направляет и поддерживает усилия, направленные на выполнение учебной деятельности. Это сложная, комплексная система, образуемая побуждениями, целями, реакциями на успех и неудачу                 </a:t>
            </a:r>
          </a:p>
          <a:p>
            <a:pPr algn="r"/>
            <a:r>
              <a:rPr lang="ru-RU" dirty="0"/>
              <a:t> </a:t>
            </a:r>
            <a:r>
              <a:rPr lang="ru-RU" dirty="0">
                <a:solidFill>
                  <a:srgbClr val="0070C0"/>
                </a:solidFill>
              </a:rPr>
              <a:t>Доктор педагогических наук, психолог А.Н. Леонтьев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88A9B9-8C82-AEF4-3B1D-FAF877C99DA9}"/>
              </a:ext>
            </a:extLst>
          </p:cNvPr>
          <p:cNvSpPr txBox="1"/>
          <p:nvPr/>
        </p:nvSpPr>
        <p:spPr>
          <a:xfrm>
            <a:off x="711502" y="5936721"/>
            <a:ext cx="10768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успешного обучения важно создавать условия для перехода понимаемых мотивов в разряд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реально действующих</a:t>
            </a:r>
            <a:r>
              <a:rPr lang="ru-RU" dirty="0"/>
              <a:t>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1D695A5-BD83-EB9B-AB95-74F874F5A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5952" y="2693490"/>
            <a:ext cx="1328178" cy="164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0943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CA4E7F-9C06-30D8-F415-064537E3F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4165"/>
            <a:ext cx="10972800" cy="772109"/>
          </a:xfrm>
        </p:spPr>
        <p:txBody>
          <a:bodyPr/>
          <a:lstStyle/>
          <a:p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Речь и речевая деятельность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384824-8A1E-1857-CDA4-7055251B9F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232" y="866273"/>
            <a:ext cx="11113168" cy="5897561"/>
          </a:xfrm>
        </p:spPr>
        <p:txBody>
          <a:bodyPr/>
          <a:lstStyle/>
          <a:p>
            <a:r>
              <a:rPr lang="ru-RU" dirty="0"/>
              <a:t>Речь- универсальное средство формирования и  выражения мысли с помощью языка для общения с другими людьми.</a:t>
            </a:r>
          </a:p>
          <a:p>
            <a:r>
              <a:rPr lang="ru-RU" dirty="0"/>
              <a:t>Речь бывает внутренняя и внешняя (письменная и устная: монолог, диалог, полилог)</a:t>
            </a:r>
          </a:p>
          <a:p>
            <a:r>
              <a:rPr lang="ru-RU" dirty="0"/>
              <a:t>Психолог Л. С. Выготский характеризовал речевую деятельность как процесс материализации мысли, т. е. превращения ее в слово.</a:t>
            </a:r>
          </a:p>
          <a:p>
            <a:r>
              <a:rPr lang="ru-RU" dirty="0"/>
              <a:t>Речевая деятельность состоит из речевых актов. </a:t>
            </a:r>
          </a:p>
          <a:p>
            <a:r>
              <a:rPr lang="ru-RU" dirty="0"/>
              <a:t>Различают четыре вида речевой деятельности: говорение, слушание (аудирование), письмо и чтение.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1140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72A3C5-FA77-A316-3D17-8EE8408C5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70891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чего невозможна качественная речевая деятельность?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5017-80B9-B55C-BC91-8E8C099CA1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/>
              <a:t>1. Без потребности высказывания.</a:t>
            </a:r>
          </a:p>
          <a:p>
            <a:pPr marL="0" indent="0" algn="ctr">
              <a:buNone/>
            </a:pPr>
            <a:r>
              <a:rPr lang="ru-RU" dirty="0"/>
              <a:t>2. Без содержания речи — без материала для  высказывания.</a:t>
            </a:r>
          </a:p>
          <a:p>
            <a:pPr marL="0" indent="0" algn="ctr">
              <a:buNone/>
            </a:pPr>
            <a:r>
              <a:rPr lang="ru-RU" dirty="0"/>
              <a:t>3. Без средств языка — без хорошего словарного запаса, без знания норм  языка ( орфоэпических, лексических, грамматических, орфографических, пунктуационных ), без владения средствами выразительности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1523321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8F7487-D2E1-1FCF-7155-E51762843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314" y="238543"/>
            <a:ext cx="10972800" cy="1036804"/>
          </a:xfrm>
        </p:spPr>
        <p:txBody>
          <a:bodyPr/>
          <a:lstStyle/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приёмы, мотивирующие  речевую деятельность на уроках русского языка ( из опыта работы)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05EA872-5691-90C3-4ACD-16CA3BFA9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695" y="1275347"/>
            <a:ext cx="11658599" cy="53441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Монологическое высказывание-рассуждение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По горячим следам событий»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не менее 10 предложений), например, после бинарного  урока с элементами  театрализации в 6 классе.</a:t>
            </a:r>
          </a:p>
          <a:p>
            <a:pPr marL="0" indent="0">
              <a:buNone/>
            </a:pPr>
            <a:endParaRPr lang="ru-RU" sz="28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8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мы « грибную охоту»                      в  «охоту за орфограммами» ?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…По опушкам лесов ещё р…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стут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грибы: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головые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подосиновики, зеленоватые и розовые сырое…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скользкие грузди и душистые рыжики. На старых пнях жмутся друг к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тонк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ногие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опёнки.</a:t>
            </a:r>
          </a:p>
          <a:p>
            <a:pPr marL="0" indent="0" algn="ctr">
              <a:buNone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Прочитайте предложения и решите задачи.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Биологическая задача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Сколько видов грибов в корзинке грибника?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Лингвистическая задача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Сколько видов орфограмм  в корзинке грибника? Почему ?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80A1949-EC56-28F2-D5BB-9CCF12B89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2940" y="2312151"/>
            <a:ext cx="5934075" cy="13716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8E83CA5-D9EB-E837-E656-1171DB630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0356" y="3676106"/>
            <a:ext cx="1499746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088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EBA280-48DA-7180-E79D-D0724C11D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615863" cy="1143000"/>
          </a:xfrm>
        </p:spPr>
        <p:txBody>
          <a:bodyPr/>
          <a:lstStyle/>
          <a:p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Иду на урок с учебной проблемой!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409E2A-9C21-A47A-A43E-FD54E22B2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914400"/>
            <a:ext cx="11694694" cy="5678905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Орфографическая 5*</a:t>
            </a:r>
          </a:p>
          <a:p>
            <a:pPr marL="0" indent="0" algn="ctr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ли рекомендовать детям  запомнить данные слова , словосочетания  и предложения в данном виде? Свой вывод  подтвердите устным рассуждением. 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Спешите в школу, спишите в тетрадь.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2*Прибыть в Москву, пребывать в Москве.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3** 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Масква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Беларусь.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Грамматическая 5*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Пять помидоров,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яблоков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апельсин.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2* Двое мальчиков, девочек, одноклассников.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3** Яблоко румяно и  вкусное.</a:t>
            </a:r>
          </a:p>
        </p:txBody>
      </p:sp>
    </p:spTree>
    <p:extLst>
      <p:ext uri="{BB962C8B-B14F-4D97-AF65-F5344CB8AC3E}">
        <p14:creationId xmlns:p14="http://schemas.microsoft.com/office/powerpoint/2010/main" val="5517701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597579-4722-7025-9896-D163AA3E5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8" y="228016"/>
            <a:ext cx="11585515" cy="637701"/>
          </a:xfrm>
          <a:solidFill>
            <a:schemeClr val="accent3">
              <a:lumMod val="95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Тематические нетрадиционные  уроки развития речи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5CC2489-5FC1-28DD-C8A7-61FD219711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077" y="3506763"/>
            <a:ext cx="1645301" cy="219373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F2C74BC-2252-A753-1D0E-8BB49226C9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1358" r="58"/>
          <a:stretch/>
        </p:blipFill>
        <p:spPr>
          <a:xfrm>
            <a:off x="190499" y="3506761"/>
            <a:ext cx="4534740" cy="238871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29DE52E-8621-35A0-94BA-AE850E4409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329" y="3506762"/>
            <a:ext cx="1645301" cy="21937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241464-C320-57BB-0129-DCE2B4B00166}"/>
              </a:ext>
            </a:extLst>
          </p:cNvPr>
          <p:cNvSpPr txBox="1"/>
          <p:nvPr/>
        </p:nvSpPr>
        <p:spPr>
          <a:xfrm>
            <a:off x="7752056" y="2992317"/>
            <a:ext cx="4395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 « Игрушечный зоопарк»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627EAD-12D8-401F-58C6-23C539F7640A}"/>
              </a:ext>
            </a:extLst>
          </p:cNvPr>
          <p:cNvSpPr txBox="1"/>
          <p:nvPr/>
        </p:nvSpPr>
        <p:spPr>
          <a:xfrm>
            <a:off x="8562246" y="5956886"/>
            <a:ext cx="3290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Диалог   обитателей зоопарка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727DB1-2DA1-8FAB-A2EC-B92B71777060}"/>
              </a:ext>
            </a:extLst>
          </p:cNvPr>
          <p:cNvSpPr txBox="1"/>
          <p:nvPr/>
        </p:nvSpPr>
        <p:spPr>
          <a:xfrm>
            <a:off x="549782" y="2889574"/>
            <a:ext cx="3816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 « Праздник цветов»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EE39BB-1C88-5AC0-2EFF-A25B1CE7309F}"/>
              </a:ext>
            </a:extLst>
          </p:cNvPr>
          <p:cNvSpPr txBox="1"/>
          <p:nvPr/>
        </p:nvSpPr>
        <p:spPr>
          <a:xfrm>
            <a:off x="-81866" y="6038076"/>
            <a:ext cx="498123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Отгадайте название цветка, опишите его, 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используя  средства выразительности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CAF5D0-1C4B-A7C3-3CFB-BB5792D4F623}"/>
              </a:ext>
            </a:extLst>
          </p:cNvPr>
          <p:cNvSpPr txBox="1"/>
          <p:nvPr/>
        </p:nvSpPr>
        <p:spPr>
          <a:xfrm>
            <a:off x="1586814" y="925852"/>
            <a:ext cx="24100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Урок- шоппинг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33E6D7-1EB5-D496-8BB4-C8ABA45F2B8F}"/>
              </a:ext>
            </a:extLst>
          </p:cNvPr>
          <p:cNvSpPr txBox="1"/>
          <p:nvPr/>
        </p:nvSpPr>
        <p:spPr>
          <a:xfrm>
            <a:off x="4876744" y="3663398"/>
            <a:ext cx="30900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Василёк- цветок или</a:t>
            </a:r>
          </a:p>
          <a:p>
            <a:pPr algn="ctr"/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сорняк?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B664B78-AC72-5D97-5D88-BFB81A3BD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173" y="4687412"/>
            <a:ext cx="2468932" cy="153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EB17730-3E0F-9CBD-1E12-C2B2AB68F7C8}"/>
              </a:ext>
            </a:extLst>
          </p:cNvPr>
          <p:cNvSpPr txBox="1"/>
          <p:nvPr/>
        </p:nvSpPr>
        <p:spPr>
          <a:xfrm>
            <a:off x="6316579" y="957117"/>
            <a:ext cx="5638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Урок-экскурсия ( по фото или картине)  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CC5A399C-B484-6729-6DDB-264D19ABD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133" y="1550098"/>
            <a:ext cx="1934784" cy="127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E2A0D85-9446-5C7B-12AD-CA337882DE6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25408" r="795" b="14141"/>
          <a:stretch/>
        </p:blipFill>
        <p:spPr>
          <a:xfrm>
            <a:off x="948564" y="1447652"/>
            <a:ext cx="2602209" cy="127318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F52FF51-F06D-D778-0CBF-D0372BD402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894" y="1042359"/>
            <a:ext cx="1540361" cy="205381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088D2DD-6828-4FF1-3567-7563B77A4D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370" y="1590455"/>
            <a:ext cx="1819609" cy="126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653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EBA280-48DA-7180-E79D-D0724C11D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Монологическое высказывание ( не менее 10 предложений), например, на бинарных  уроках с элементами  театрализации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Урок здоровья»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2E69C1-20ED-20AC-AEB8-0F529A3E8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104" y="2061200"/>
            <a:ext cx="2525487" cy="122600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EACD20-102F-01D7-16AE-CFF82FAA00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3212" y="2167556"/>
            <a:ext cx="2078753" cy="15600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164714-3B72-DA5C-91B7-E96E2F615B38}"/>
              </a:ext>
            </a:extLst>
          </p:cNvPr>
          <p:cNvSpPr txBox="1"/>
          <p:nvPr/>
        </p:nvSpPr>
        <p:spPr>
          <a:xfrm>
            <a:off x="713104" y="1574539"/>
            <a:ext cx="2563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Спортивная страница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CAD485-C0B2-1C42-C4F1-F2FDD5346EA2}"/>
              </a:ext>
            </a:extLst>
          </p:cNvPr>
          <p:cNvSpPr txBox="1"/>
          <p:nvPr/>
        </p:nvSpPr>
        <p:spPr>
          <a:xfrm>
            <a:off x="4333943" y="1560786"/>
            <a:ext cx="3204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Рекламное агентство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8811BA0-DEC3-8265-E146-56A3C804F5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5847" y="2166577"/>
            <a:ext cx="1809743" cy="153361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A3C63F9-ECA7-5C08-2673-4319282C5D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506" y="4144536"/>
            <a:ext cx="2758085" cy="20670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690572C-0892-F79C-795D-03EEC31D64EE}"/>
              </a:ext>
            </a:extLst>
          </p:cNvPr>
          <p:cNvSpPr txBox="1"/>
          <p:nvPr/>
        </p:nvSpPr>
        <p:spPr>
          <a:xfrm>
            <a:off x="317149" y="3585191"/>
            <a:ext cx="3151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Репортаж с места событий 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1EF972A-01BD-F0E9-EEFE-541F751857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27770" y="4562396"/>
            <a:ext cx="2451313" cy="183848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F96A462-0051-EAC6-45EE-C6F0EFDDDF80}"/>
              </a:ext>
            </a:extLst>
          </p:cNvPr>
          <p:cNvSpPr txBox="1"/>
          <p:nvPr/>
        </p:nvSpPr>
        <p:spPr>
          <a:xfrm>
            <a:off x="8898380" y="4144536"/>
            <a:ext cx="2713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страница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1B4B71-4C4B-CF89-5F76-D966685B460A}"/>
              </a:ext>
            </a:extLst>
          </p:cNvPr>
          <p:cNvSpPr txBox="1"/>
          <p:nvPr/>
        </p:nvSpPr>
        <p:spPr>
          <a:xfrm>
            <a:off x="8434952" y="6400881"/>
            <a:ext cx="3512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делать при укусе комара?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3148F5-0F9E-CDD2-E8D1-A5A69077E264}"/>
              </a:ext>
            </a:extLst>
          </p:cNvPr>
          <p:cNvSpPr txBox="1"/>
          <p:nvPr/>
        </p:nvSpPr>
        <p:spPr>
          <a:xfrm>
            <a:off x="8559846" y="1263252"/>
            <a:ext cx="3576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Страница правильного питания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A372DCE-50E2-C8F4-3382-985CDFD6BF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49473" y="2816640"/>
            <a:ext cx="963188" cy="79732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280E994-AD19-02C6-8FD5-2FB92E2302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28774" y="2897055"/>
            <a:ext cx="963188" cy="718136"/>
          </a:xfrm>
          <a:prstGeom prst="rect">
            <a:avLst/>
          </a:prstGeom>
        </p:spPr>
      </p:pic>
      <p:sp>
        <p:nvSpPr>
          <p:cNvPr id="18" name="Равнобедренный треугольник 17">
            <a:extLst>
              <a:ext uri="{FF2B5EF4-FFF2-40B4-BE49-F238E27FC236}">
                <a16:creationId xmlns:a16="http://schemas.microsoft.com/office/drawing/2014/main" id="{E0C165F0-BB03-F048-191A-130CB0F49B33}"/>
              </a:ext>
            </a:extLst>
          </p:cNvPr>
          <p:cNvSpPr/>
          <p:nvPr/>
        </p:nvSpPr>
        <p:spPr>
          <a:xfrm>
            <a:off x="9460527" y="2790988"/>
            <a:ext cx="1282449" cy="868863"/>
          </a:xfrm>
          <a:prstGeom prst="triangle">
            <a:avLst/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0000"/>
              </a:solidFill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FB4C2C67-9039-CC11-D44D-519FE6DE4911}"/>
              </a:ext>
            </a:extLst>
          </p:cNvPr>
          <p:cNvCxnSpPr>
            <a:cxnSpLocks/>
          </p:cNvCxnSpPr>
          <p:nvPr/>
        </p:nvCxnSpPr>
        <p:spPr>
          <a:xfrm>
            <a:off x="8858125" y="2344880"/>
            <a:ext cx="2148768" cy="768164"/>
          </a:xfrm>
          <a:prstGeom prst="line">
            <a:avLst/>
          </a:prstGeom>
          <a:ln w="28575">
            <a:solidFill>
              <a:srgbClr val="A50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Трапеция 21">
            <a:extLst>
              <a:ext uri="{FF2B5EF4-FFF2-40B4-BE49-F238E27FC236}">
                <a16:creationId xmlns:a16="http://schemas.microsoft.com/office/drawing/2014/main" id="{BD5DAC04-C3C8-1F35-DAF0-62DB1E961728}"/>
              </a:ext>
            </a:extLst>
          </p:cNvPr>
          <p:cNvSpPr/>
          <p:nvPr/>
        </p:nvSpPr>
        <p:spPr>
          <a:xfrm rot="11995481">
            <a:off x="8717394" y="1781714"/>
            <a:ext cx="796435" cy="629212"/>
          </a:xfrm>
          <a:prstGeom prst="trapezoi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0000"/>
              </a:solidFill>
            </a:endParaRPr>
          </a:p>
        </p:txBody>
      </p:sp>
      <p:sp>
        <p:nvSpPr>
          <p:cNvPr id="23" name="Трапеция 22">
            <a:extLst>
              <a:ext uri="{FF2B5EF4-FFF2-40B4-BE49-F238E27FC236}">
                <a16:creationId xmlns:a16="http://schemas.microsoft.com/office/drawing/2014/main" id="{747A7A10-1FC7-97E4-2AC2-A4F20E1B484D}"/>
              </a:ext>
            </a:extLst>
          </p:cNvPr>
          <p:cNvSpPr/>
          <p:nvPr/>
        </p:nvSpPr>
        <p:spPr>
          <a:xfrm rot="12146771">
            <a:off x="10529703" y="2415846"/>
            <a:ext cx="759726" cy="626232"/>
          </a:xfrm>
          <a:prstGeom prst="trapezoi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71D0AED-E20F-7CD4-C5CE-C12CC0D58763}"/>
              </a:ext>
            </a:extLst>
          </p:cNvPr>
          <p:cNvSpPr txBox="1"/>
          <p:nvPr/>
        </p:nvSpPr>
        <p:spPr>
          <a:xfrm>
            <a:off x="8434952" y="3546075"/>
            <a:ext cx="69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г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333AF08-954D-D034-B41F-99B6DE676A6A}"/>
              </a:ext>
            </a:extLst>
          </p:cNvPr>
          <p:cNvSpPr txBox="1"/>
          <p:nvPr/>
        </p:nvSpPr>
        <p:spPr>
          <a:xfrm>
            <a:off x="11232674" y="3581253"/>
            <a:ext cx="69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г</a:t>
            </a:r>
          </a:p>
        </p:txBody>
      </p:sp>
      <p:pic>
        <p:nvPicPr>
          <p:cNvPr id="26" name="Picture 3" descr="SDC17487">
            <a:extLst>
              <a:ext uri="{FF2B5EF4-FFF2-40B4-BE49-F238E27FC236}">
                <a16:creationId xmlns:a16="http://schemas.microsoft.com/office/drawing/2014/main" id="{C617F9F6-784F-5D3B-38CE-C92862D2E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35416" r="6987"/>
          <a:stretch>
            <a:fillRect/>
          </a:stretch>
        </p:blipFill>
        <p:spPr bwMode="auto">
          <a:xfrm>
            <a:off x="3858878" y="4034122"/>
            <a:ext cx="4394390" cy="2287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1DA710-3BC8-DF6F-59E7-6B5C730857AA}"/>
              </a:ext>
            </a:extLst>
          </p:cNvPr>
          <p:cNvSpPr txBox="1"/>
          <p:nvPr/>
        </p:nvSpPr>
        <p:spPr>
          <a:xfrm>
            <a:off x="10101751" y="1943871"/>
            <a:ext cx="402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79905450"/>
      </p:ext>
    </p:extLst>
  </p:cSld>
  <p:clrMapOvr>
    <a:masterClrMapping/>
  </p:clrMapOvr>
</p:sld>
</file>

<file path=ppt/theme/theme1.xml><?xml version="1.0" encoding="utf-8"?>
<a:theme xmlns:a="http://schemas.openxmlformats.org/drawingml/2006/main" name="Арлова А.П. Мастер- класс 18.04.23 — Итоговая версия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Арлова А.П. Мастер- класс 18.04.23 — Итоговая версия" id="{86E1A4E7-2003-4049-927C-6DEB2BC3E332}" vid="{7E01ADBF-988E-44C4-B0A2-5C12C806A8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Арлова А.П. Мастер- класс 18.04.23 — Итоговая версия</Template>
  <TotalTime>521</TotalTime>
  <Words>1072</Words>
  <Application>Microsoft Office PowerPoint</Application>
  <PresentationFormat>Широкоэкранный</PresentationFormat>
  <Paragraphs>136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Arial</vt:lpstr>
      <vt:lpstr>Times New Roman</vt:lpstr>
      <vt:lpstr>Арлова А.П. Мастер- класс 18.04.23 — Итоговая версия</vt:lpstr>
      <vt:lpstr> г. Москва  ИРО. Отдел содержания образования. </vt:lpstr>
      <vt:lpstr>Презентация PowerPoint</vt:lpstr>
      <vt:lpstr>Что такое мотивация?</vt:lpstr>
      <vt:lpstr>Речь и речевая деятельность</vt:lpstr>
      <vt:lpstr>Без чего невозможна качественная речевая деятельность? </vt:lpstr>
      <vt:lpstr>Методические приёмы, мотивирующие  речевую деятельность на уроках русского языка ( из опыта работы) </vt:lpstr>
      <vt:lpstr>Иду на урок с учебной проблемой! </vt:lpstr>
      <vt:lpstr> Тематические нетрадиционные  уроки развития речи </vt:lpstr>
      <vt:lpstr>Монологическое высказывание ( не менее 10 предложений), например, на бинарных  уроках с элементами  театрализации « Урок здоровья»</vt:lpstr>
      <vt:lpstr>Методические разработки ( пособия) </vt:lpstr>
      <vt:lpstr>Презентация PowerPoint</vt:lpstr>
      <vt:lpstr>С малой удачи начинается успех!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Алефтина Арлова</dc:creator>
  <cp:lastModifiedBy>Алефтина Арлова</cp:lastModifiedBy>
  <cp:revision>35</cp:revision>
  <dcterms:created xsi:type="dcterms:W3CDTF">2024-04-07T08:55:06Z</dcterms:created>
  <dcterms:modified xsi:type="dcterms:W3CDTF">2024-04-09T07:29:46Z</dcterms:modified>
</cp:coreProperties>
</file>